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7" r:id="rId9"/>
    <p:sldId id="268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stin Dillman" initials="AD" lastIdx="17" clrIdx="0">
    <p:extLst>
      <p:ext uri="{19B8F6BF-5375-455C-9EA6-DF929625EA0E}">
        <p15:presenceInfo xmlns:p15="http://schemas.microsoft.com/office/powerpoint/2012/main" userId="S-1-5-21-2000478354-963894560-682003330-1776224" providerId="AD"/>
      </p:ext>
    </p:extLst>
  </p:cmAuthor>
  <p:cmAuthor id="2" name="Chase Milligen" initials="CM" lastIdx="15" clrIdx="1">
    <p:extLst>
      <p:ext uri="{19B8F6BF-5375-455C-9EA6-DF929625EA0E}">
        <p15:presenceInfo xmlns:p15="http://schemas.microsoft.com/office/powerpoint/2012/main" userId="S::chase.milligen@gov.ab.ca::a1e07b7c-4b2c-4a5f-ae6b-2914f4c548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95" autoAdjust="0"/>
    <p:restoredTop sz="84152" autoAdjust="0"/>
  </p:normalViewPr>
  <p:slideViewPr>
    <p:cSldViewPr snapToGrid="0">
      <p:cViewPr varScale="1">
        <p:scale>
          <a:sx n="74" d="100"/>
          <a:sy n="74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4690D-6F6B-4616-B359-10EFF7EC65EA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B862-DFC1-4C85-9103-993E0A64B5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1447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Briefly explain what a CMA is.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B862-DFC1-4C85-9103-993E0A64B5C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115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Reiterate that this</a:t>
            </a:r>
            <a:r>
              <a:rPr lang="en-US" baseline="0" dirty="0" smtClean="0"/>
              <a:t> is a MINIMUM level of service</a:t>
            </a:r>
          </a:p>
          <a:p>
            <a:r>
              <a:rPr lang="en-US" baseline="0" dirty="0" smtClean="0"/>
              <a:t> Year to year depending on the work going on, CMA’s may be able to take on more mowing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B862-DFC1-4C85-9103-993E0A64B5C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902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 explain</a:t>
            </a:r>
            <a:r>
              <a:rPr lang="en-US" baseline="0" dirty="0" smtClean="0"/>
              <a:t> this is a minimum LOS</a:t>
            </a:r>
          </a:p>
          <a:p>
            <a:r>
              <a:rPr lang="en-US" baseline="0" dirty="0" smtClean="0"/>
              <a:t>Blanket spraying was not an efficient method and irresponsible</a:t>
            </a:r>
          </a:p>
          <a:p>
            <a:r>
              <a:rPr lang="en-US" baseline="0" dirty="0" smtClean="0"/>
              <a:t>We need the Ag </a:t>
            </a:r>
            <a:r>
              <a:rPr lang="en-US" baseline="0" dirty="0" err="1" smtClean="0"/>
              <a:t>fieldmen</a:t>
            </a:r>
            <a:r>
              <a:rPr lang="en-US" baseline="0" dirty="0" smtClean="0"/>
              <a:t> and municipalities to work plan with us and provide updates throughout the season as to where issues may be.</a:t>
            </a:r>
          </a:p>
          <a:p>
            <a:r>
              <a:rPr lang="en-US" baseline="0" dirty="0" smtClean="0"/>
              <a:t>We will follow the Weed Act regulations and eradicate noxious weeds as they present themselves</a:t>
            </a:r>
          </a:p>
          <a:p>
            <a:endParaRPr lang="en-US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B862-DFC1-4C85-9103-993E0A64B5C0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4847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 reiterate this is a minimum plan and year to year</a:t>
            </a:r>
            <a:r>
              <a:rPr lang="en-US" baseline="0" dirty="0" smtClean="0"/>
              <a:t> a higher level of service may be seen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B862-DFC1-4C85-9103-993E0A64B5C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11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262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09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219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563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690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8081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54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001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10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87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566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181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00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068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161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899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bg1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445F1-EE41-4FAB-92EF-3BA5104E8266}" type="datetimeFigureOut">
              <a:rPr lang="en-CA" smtClean="0"/>
              <a:t>2023-09-27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46544B-1E65-449C-9CA4-3CC65173EDB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MSIPCMContentMarking" descr="{&quot;HashCode&quot;:-1542678785,&quot;Placement&quot;:&quot;Footer&quot;,&quot;Top&quot;:517.997253,&quot;Left&quot;:0.0,&quot;SlideWidth&quot;:960,&quot;SlideHeight&quot;:540}"/>
          <p:cNvSpPr txBox="1"/>
          <p:nvPr userDrawn="1"/>
        </p:nvSpPr>
        <p:spPr>
          <a:xfrm>
            <a:off x="0" y="6578565"/>
            <a:ext cx="1804584" cy="27943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A" sz="1100" smtClean="0">
                <a:solidFill>
                  <a:srgbClr val="000000"/>
                </a:solidFill>
                <a:latin typeface="Calibri" panose="020F0502020204030204" pitchFamily="34" charset="0"/>
              </a:rPr>
              <a:t>Classification: Protected A</a:t>
            </a:r>
            <a:endParaRPr lang="en-CA" sz="11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46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016" y="2733173"/>
            <a:ext cx="8454618" cy="1646302"/>
          </a:xfrm>
        </p:spPr>
        <p:txBody>
          <a:bodyPr/>
          <a:lstStyle/>
          <a:p>
            <a:r>
              <a:rPr lang="en-CA" dirty="0">
                <a:solidFill>
                  <a:schemeClr val="accent2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Vegetation Control Plan 2023</a:t>
            </a:r>
            <a:br>
              <a:rPr lang="en-CA" dirty="0">
                <a:solidFill>
                  <a:schemeClr val="accent2">
                    <a:lumMod val="75000"/>
                  </a:schemeClr>
                </a:solidFill>
                <a:latin typeface="Bahnschrift SemiBold SemiConden" panose="020B0502040204020203" pitchFamily="34" charset="0"/>
              </a:rPr>
            </a:br>
            <a:endParaRPr lang="en-CA" dirty="0">
              <a:solidFill>
                <a:schemeClr val="accent2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421" y="3831026"/>
            <a:ext cx="7766936" cy="1096899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Transportation and Economic Corridors</a:t>
            </a:r>
            <a:endParaRPr lang="en-CA" sz="2800" dirty="0">
              <a:solidFill>
                <a:schemeClr val="accent1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46" y="66767"/>
            <a:ext cx="1704762" cy="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9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Background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2017 Transportation and Economic Corridors (TEC) collaborated with a variety of Ministries, Municipalities, and the provincial Agricultural Service Board to integrate a roadside vegetation management strategy that maintained public safety, maintained roadside integrity, was cost effective and would comply with the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Weed Control Act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plan was implemented in 2017 and consisted of a yearly mowing and chemical spraying strategy to be used province wide.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April of 2022, a program review of the 2017 vegetation management plan was requested to determine if the plan was still relevant by todays standards and financial climate.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144" cy="58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1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28650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Vegetation Control Plan Priorities 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0220"/>
            <a:ext cx="8596668" cy="48234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Safety is Transportation and Economic Corridors (TEC) top priority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TEC’s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maintenance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funding is primarily based on meeting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requirements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safe operating conditions of the highway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network.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Some work activities (such as pothole patching, crack sealing, culvert replacement, gravel highway maintenance) take precedence due to the severe repercussions to the highway network resulting from a failure.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Regarding vegetation control, TEC prioritizes activities that maintain safe sightlines and mitigating snow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drifting.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TEC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 a regulatory obligation to control noxious weeds and eliminate prohibited noxious weeds as per the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Weed Control 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Act.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Funding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planning needs to be efficiently strategized through partnering with agriculture and municipalities to determine areas of priority and implementation of vegetation control measures.</a:t>
            </a:r>
            <a:endParaRPr lang="en-C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144" cy="58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3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96" y="1407010"/>
            <a:ext cx="2765486" cy="48120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Current Considerations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2534" y="1581424"/>
            <a:ext cx="8596668" cy="472300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TEC has an increased maintenance budget for 2023-2024.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High inflation has accounted for a portion of the maintenance budget increase.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Supply chain and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labour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shortages have: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Increased lead times for procuring materials and equipment,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Decreased work capacity for contractors, and,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Increased costs for highway maintenance work.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ontract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aintenance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(CMA’s) do not have the same contracts and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obligations across the province.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means: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contractual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Of Service (LOS) may be different from one CMA to another.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Planning and execution of work may require coordination with Highway Maintenance Contractors schedule.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minimum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proposed Mowing and Chemical Control plans will be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or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exceeded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depending on the CMA.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TEC is working towards standardizing all CMA’s to a similar contract as current contracts expire.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09144" cy="5837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2294" y="6304426"/>
            <a:ext cx="1700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Fig. 1 – New CMA Boundaries</a:t>
            </a:r>
            <a:endParaRPr lang="en-CA" sz="900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13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72" y="583788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Annual Proposed Mowing Plan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641047"/>
              </p:ext>
            </p:extLst>
          </p:nvPr>
        </p:nvGraphicFramePr>
        <p:xfrm>
          <a:off x="837919" y="1549544"/>
          <a:ext cx="9615003" cy="336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129">
                  <a:extLst>
                    <a:ext uri="{9D8B030D-6E8A-4147-A177-3AD203B41FA5}">
                      <a16:colId xmlns:a16="http://schemas.microsoft.com/office/drawing/2014/main" val="3447780252"/>
                    </a:ext>
                  </a:extLst>
                </a:gridCol>
                <a:gridCol w="3198048">
                  <a:extLst>
                    <a:ext uri="{9D8B030D-6E8A-4147-A177-3AD203B41FA5}">
                      <a16:colId xmlns:a16="http://schemas.microsoft.com/office/drawing/2014/main" val="1878608985"/>
                    </a:ext>
                  </a:extLst>
                </a:gridCol>
                <a:gridCol w="4262826">
                  <a:extLst>
                    <a:ext uri="{9D8B030D-6E8A-4147-A177-3AD203B41FA5}">
                      <a16:colId xmlns:a16="http://schemas.microsoft.com/office/drawing/2014/main" val="2485390737"/>
                    </a:ext>
                  </a:extLst>
                </a:gridCol>
              </a:tblGrid>
              <a:tr h="7326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Highway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2017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Mowing Plan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2023 </a:t>
                      </a:r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Minimum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</a:rPr>
                        <a:t> Mowing Plan</a:t>
                      </a:r>
                      <a:endParaRPr lang="en-CA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451185"/>
                  </a:ext>
                </a:extLst>
              </a:tr>
              <a:tr h="65712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1A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 Full Row,</a:t>
                      </a:r>
                      <a:r>
                        <a:rPr lang="en-US" sz="1800" baseline="0" dirty="0"/>
                        <a:t> 1 Shoulder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 Full Row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14038"/>
                  </a:ext>
                </a:extLst>
              </a:tr>
              <a:tr h="65712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1B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¼ Full Row, 1 Shoulder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869559"/>
                  </a:ext>
                </a:extLst>
              </a:tr>
              <a:tr h="65712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2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¼ Full Row, 1 Shoulder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670565"/>
                  </a:ext>
                </a:extLst>
              </a:tr>
              <a:tr h="65712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3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¼ Full Row, 1 Shoulder</a:t>
                      </a:r>
                      <a:endParaRPr lang="en-CA" sz="18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2348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9144" cy="5837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4572" y="5189267"/>
            <a:ext cx="9561646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5FCBEF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Contracts will be funded appropriately to meet contractual obligations which will either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meet or exceed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proposed Mowing Plan.</a:t>
            </a:r>
          </a:p>
          <a:p>
            <a:pPr marL="342900" lvl="0" indent="-342900">
              <a:spcBef>
                <a:spcPts val="1000"/>
              </a:spcBef>
              <a:buClr>
                <a:srgbClr val="5FCBEF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cost of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mulching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mowing per hectare is approximately 1,000% more expensive therefore, it is in TEC’s best interest to maintain at least the minimum mowing efforts.</a:t>
            </a:r>
            <a:endParaRPr lang="en-C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49" y="585267"/>
            <a:ext cx="9285816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Annual Proposed Chemical Control Plan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20" y="3335080"/>
            <a:ext cx="10603298" cy="388077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TEC revised the 2017 Chemical Control Plan to reduce the chemical footprint associated with Full ROW spraying which unnecessarily contributes to: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Environmental damage,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Loss of product crops, and,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Increased chemical control costs.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Partnering with municipalities and agriculture fieldmen for work planning will be crucial.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Work planning meetings will be held with the respective municipalities and agriculture fieldmen to target spraying needs.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Noxious weeds will be treated as legislation requires.</a:t>
            </a:r>
            <a:endParaRPr lang="en-CA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767293"/>
              </p:ext>
            </p:extLst>
          </p:nvPr>
        </p:nvGraphicFramePr>
        <p:xfrm>
          <a:off x="704149" y="1488607"/>
          <a:ext cx="10171643" cy="16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577">
                  <a:extLst>
                    <a:ext uri="{9D8B030D-6E8A-4147-A177-3AD203B41FA5}">
                      <a16:colId xmlns:a16="http://schemas.microsoft.com/office/drawing/2014/main" val="3447780252"/>
                    </a:ext>
                  </a:extLst>
                </a:gridCol>
                <a:gridCol w="4555222">
                  <a:extLst>
                    <a:ext uri="{9D8B030D-6E8A-4147-A177-3AD203B41FA5}">
                      <a16:colId xmlns:a16="http://schemas.microsoft.com/office/drawing/2014/main" val="1878608985"/>
                    </a:ext>
                  </a:extLst>
                </a:gridCol>
                <a:gridCol w="4309844">
                  <a:extLst>
                    <a:ext uri="{9D8B030D-6E8A-4147-A177-3AD203B41FA5}">
                      <a16:colId xmlns:a16="http://schemas.microsoft.com/office/drawing/2014/main" val="4254950364"/>
                    </a:ext>
                  </a:extLst>
                </a:gridCol>
              </a:tblGrid>
              <a:tr h="6206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Highway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2017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Chemical Control Plan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u="sng" baseline="0" dirty="0">
                          <a:solidFill>
                            <a:schemeClr val="tx1"/>
                          </a:solidFill>
                        </a:rPr>
                        <a:t>Minimum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Chemical Control Plan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451185"/>
                  </a:ext>
                </a:extLst>
              </a:tr>
              <a:tr h="1034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All Classes</a:t>
                      </a:r>
                      <a:r>
                        <a:rPr lang="en-US" sz="1600" baseline="0" dirty="0"/>
                        <a:t> </a:t>
                      </a:r>
                      <a:endParaRPr lang="en-CA" sz="1600" dirty="0"/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/>
                        <a:t>1 Full Row</a:t>
                      </a:r>
                      <a:r>
                        <a:rPr lang="en-US" sz="1600" baseline="0" dirty="0"/>
                        <a:t> Spray every 4 years (25% of ROW Annually)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/>
                        <a:t>1% total hectares reactive spraying for noxious weed concerns</a:t>
                      </a:r>
                      <a:endParaRPr lang="en-CA" sz="1600" dirty="0"/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="1" baseline="0" dirty="0"/>
                        <a:t>1% total hectares reactive spot spraying</a:t>
                      </a:r>
                      <a:endParaRPr lang="en-CA" sz="1600" b="1" dirty="0"/>
                    </a:p>
                  </a:txBody>
                  <a:tcPr marL="91449" marR="91449" marT="45726" marB="4572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14038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8298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7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49" y="585267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Communication Plan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149" y="1579559"/>
            <a:ext cx="8596668" cy="496671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Coordination with respective agriculture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fieldmen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and/or other municipality representatives prior to growing season.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Spring meetings held to discuss work planning and identify locations of concern.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Work Plan should detail: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Vegetation control strategy (locations and specific treatment for said locations),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time of year solutions should be implemented,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Contractor work plan,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Chemical type and rotation of chemicals to rectify problem areas, and,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Estimated quantities required.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Through out summer seasons, agriculture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fieldmen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MCI’s will be in continuous contact to ensure work plan is being followed and solutions are effective.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Partnering with Municipalities should be a continual process.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8298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1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1" y="585267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Summary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29" y="1541374"/>
            <a:ext cx="9676339" cy="50464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TEC has reviewed its Vegetation Control Plan and has outlined the following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minimum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strategy: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CMA’s across the province may encounter different LOS depending on their respective contractual obligations however, each area will either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meet or exceed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minimum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control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outlined above.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45318"/>
              </p:ext>
            </p:extLst>
          </p:nvPr>
        </p:nvGraphicFramePr>
        <p:xfrm>
          <a:off x="677328" y="2316767"/>
          <a:ext cx="9676339" cy="2761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7761">
                  <a:extLst>
                    <a:ext uri="{9D8B030D-6E8A-4147-A177-3AD203B41FA5}">
                      <a16:colId xmlns:a16="http://schemas.microsoft.com/office/drawing/2014/main" val="1545393692"/>
                    </a:ext>
                  </a:extLst>
                </a:gridCol>
                <a:gridCol w="3634289">
                  <a:extLst>
                    <a:ext uri="{9D8B030D-6E8A-4147-A177-3AD203B41FA5}">
                      <a16:colId xmlns:a16="http://schemas.microsoft.com/office/drawing/2014/main" val="4112622530"/>
                    </a:ext>
                  </a:extLst>
                </a:gridCol>
                <a:gridCol w="3634289">
                  <a:extLst>
                    <a:ext uri="{9D8B030D-6E8A-4147-A177-3AD203B41FA5}">
                      <a16:colId xmlns:a16="http://schemas.microsoft.com/office/drawing/2014/main" val="4276147730"/>
                    </a:ext>
                  </a:extLst>
                </a:gridCol>
              </a:tblGrid>
              <a:tr h="8863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Highway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u="sng" baseline="0" dirty="0">
                          <a:solidFill>
                            <a:schemeClr val="tx1"/>
                          </a:solidFill>
                        </a:rPr>
                        <a:t>Minimum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Mowing Plan Proposal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chemeClr val="tx1"/>
                          </a:solidFill>
                        </a:rPr>
                        <a:t>2023 </a:t>
                      </a:r>
                      <a:r>
                        <a:rPr lang="en-CA" sz="2000" u="sng" dirty="0">
                          <a:solidFill>
                            <a:schemeClr val="tx1"/>
                          </a:solidFill>
                        </a:rPr>
                        <a:t>Minimum </a:t>
                      </a:r>
                      <a:r>
                        <a:rPr lang="en-CA" sz="2000" dirty="0">
                          <a:solidFill>
                            <a:schemeClr val="tx1"/>
                          </a:solidFill>
                        </a:rPr>
                        <a:t>Chemical Control Plan Proposal</a:t>
                      </a: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824346"/>
                  </a:ext>
                </a:extLst>
              </a:tr>
              <a:tr h="4688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1A</a:t>
                      </a:r>
                      <a:endParaRPr lang="en-CA" sz="1800" dirty="0"/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 Full Row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1% total hectares planned/reactive spraying annually</a:t>
                      </a:r>
                    </a:p>
                  </a:txBody>
                  <a:tcPr marL="91449" marR="91449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730382"/>
                  </a:ext>
                </a:extLst>
              </a:tr>
              <a:tr h="4688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1B</a:t>
                      </a:r>
                      <a:endParaRPr lang="en-CA" sz="1800" dirty="0"/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91449" marR="91449" marT="45726" marB="45726">
                    <a:solidFill>
                      <a:schemeClr val="accent1">
                        <a:tint val="2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690079"/>
                  </a:ext>
                </a:extLst>
              </a:tr>
              <a:tr h="4688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2</a:t>
                      </a:r>
                      <a:endParaRPr lang="en-CA" sz="1800" dirty="0"/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91449" marR="91449" marT="45726" marB="45726">
                    <a:solidFill>
                      <a:schemeClr val="accent1">
                        <a:tint val="2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112259"/>
                  </a:ext>
                </a:extLst>
              </a:tr>
              <a:tr h="4688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 3</a:t>
                      </a:r>
                      <a:endParaRPr lang="en-CA" sz="1800" dirty="0"/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¼ Full Row, 3/4 Shoulder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  <a:alpha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91449" marR="91449" marT="45726" marB="45726">
                    <a:solidFill>
                      <a:schemeClr val="accent1">
                        <a:tint val="2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459097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8298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5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Closing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4953"/>
            <a:ext cx="8596668" cy="3880773"/>
          </a:xfrm>
        </p:spPr>
        <p:txBody>
          <a:bodyPr/>
          <a:lstStyle/>
          <a:p>
            <a:r>
              <a:rPr lang="en-US" dirty="0" smtClean="0"/>
              <a:t>TEC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 committed to public safety and will continue to prioritize improvements to highway infrastructure following this principal.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proposed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Vegetation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Control Plan outlines a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minimum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level of service. There may an ability to complete additional work year to year.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TEC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plans to review the Vegetation Control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Plan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every 4 years.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TEC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strongly encourages collaboration and partnering with Municipalities and Agriculture.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8298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6117" y="2080684"/>
            <a:ext cx="7766936" cy="16463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Questions?</a:t>
            </a:r>
            <a:endParaRPr lang="en-C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30500</TotalTime>
  <Words>1027</Words>
  <Application>Microsoft Office PowerPoint</Application>
  <PresentationFormat>Widescreen</PresentationFormat>
  <Paragraphs>114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Bahnschrift SemiBold SemiConden</vt:lpstr>
      <vt:lpstr>Calibri</vt:lpstr>
      <vt:lpstr>Trebuchet MS</vt:lpstr>
      <vt:lpstr>Wingdings</vt:lpstr>
      <vt:lpstr>Wingdings 3</vt:lpstr>
      <vt:lpstr>Facet</vt:lpstr>
      <vt:lpstr>Vegetation Control Plan 2023 </vt:lpstr>
      <vt:lpstr>Background</vt:lpstr>
      <vt:lpstr>Vegetation Control Plan Priorities </vt:lpstr>
      <vt:lpstr>Current Considerations</vt:lpstr>
      <vt:lpstr>Annual Proposed Mowing Plan</vt:lpstr>
      <vt:lpstr>Annual Proposed Chemical Control Plan</vt:lpstr>
      <vt:lpstr>Communication Plan</vt:lpstr>
      <vt:lpstr>Summary</vt:lpstr>
      <vt:lpstr>Closing</vt:lpstr>
      <vt:lpstr>Questions?</vt:lpstr>
    </vt:vector>
  </TitlesOfParts>
  <Company>GoA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Alberta Transportation</dc:title>
  <dc:creator>Austin Dillman</dc:creator>
  <cp:lastModifiedBy>Austin Dillman</cp:lastModifiedBy>
  <cp:revision>159</cp:revision>
  <dcterms:created xsi:type="dcterms:W3CDTF">2022-11-22T22:38:01Z</dcterms:created>
  <dcterms:modified xsi:type="dcterms:W3CDTF">2023-09-27T12:40:57Z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f2ea38-542c-4b75-bd7d-582ec36a519f_Enabled">
    <vt:lpwstr>true</vt:lpwstr>
  </property>
  <property fmtid="{D5CDD505-2E9C-101B-9397-08002B2CF9AE}" pid="3" name="MSIP_Label_abf2ea38-542c-4b75-bd7d-582ec36a519f_SetDate">
    <vt:lpwstr>2023-09-27T12:40:57Z</vt:lpwstr>
  </property>
  <property fmtid="{D5CDD505-2E9C-101B-9397-08002B2CF9AE}" pid="4" name="MSIP_Label_abf2ea38-542c-4b75-bd7d-582ec36a519f_Method">
    <vt:lpwstr>Standard</vt:lpwstr>
  </property>
  <property fmtid="{D5CDD505-2E9C-101B-9397-08002B2CF9AE}" pid="5" name="MSIP_Label_abf2ea38-542c-4b75-bd7d-582ec36a519f_Name">
    <vt:lpwstr>Protected A</vt:lpwstr>
  </property>
  <property fmtid="{D5CDD505-2E9C-101B-9397-08002B2CF9AE}" pid="6" name="MSIP_Label_abf2ea38-542c-4b75-bd7d-582ec36a519f_SiteId">
    <vt:lpwstr>2bb51c06-af9b-42c5-8bf5-3c3b7b10850b</vt:lpwstr>
  </property>
  <property fmtid="{D5CDD505-2E9C-101B-9397-08002B2CF9AE}" pid="7" name="MSIP_Label_abf2ea38-542c-4b75-bd7d-582ec36a519f_ActionId">
    <vt:lpwstr>b51c0b23-ae23-4ee8-adab-c9041b6bfe56</vt:lpwstr>
  </property>
  <property fmtid="{D5CDD505-2E9C-101B-9397-08002B2CF9AE}" pid="8" name="MSIP_Label_abf2ea38-542c-4b75-bd7d-582ec36a519f_ContentBits">
    <vt:lpwstr>2</vt:lpwstr>
  </property>
</Properties>
</file>