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2" r:id="rId22"/>
  </p:sldIdLst>
  <p:sldSz cx="9144000" cy="5143500" type="screen16x9"/>
  <p:notesSz cx="6858000" cy="9144000"/>
  <p:defaultTextStyle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2296A8-EAF9-4B1A-80BA-A17F27BBFB51}" v="21" dt="2024-03-28T17:14:20.2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A072-407F-B404-CAD91035A386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A072-407F-B404-CAD91035A386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A072-407F-B404-CAD91035A386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A072-407F-B404-CAD91035A386}"/>
              </c:ext>
            </c:extLst>
          </c:dPt>
          <c:cat>
            <c:strRef>
              <c:f>Sheet1!$A$2:$A$5</c:f>
              <c:strCache>
                <c:ptCount val="4"/>
                <c:pt idx="0">
                  <c:v>Very familiar</c:v>
                </c:pt>
                <c:pt idx="1">
                  <c:v>Somewhat familiar</c:v>
                </c:pt>
                <c:pt idx="2">
                  <c:v>Not so familiar</c:v>
                </c:pt>
                <c:pt idx="3">
                  <c:v>Not at all familiar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0.15379999999999999</c:v>
                </c:pt>
                <c:pt idx="1">
                  <c:v>0.60440000000000005</c:v>
                </c:pt>
                <c:pt idx="2">
                  <c:v>0.18679999999999999</c:v>
                </c:pt>
                <c:pt idx="3">
                  <c:v>5.4899999999999997E-2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72-407F-B404-CAD91035A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dissatisfied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Sheet1!$B$2:$B$2</c:f>
              <c:numCache>
                <c:formatCode>0.00%</c:formatCode>
                <c:ptCount val="1"/>
                <c:pt idx="0">
                  <c:v>3.3300000000000003E-2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77-4283-B9B3-EBB3EEE6C2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Somewhat dissatisfied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Sheet1!$C$2:$C$2</c:f>
              <c:numCache>
                <c:formatCode>0.00%</c:formatCode>
                <c:ptCount val="1"/>
                <c:pt idx="0">
                  <c:v>7.7799999999999994E-2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77-4283-B9B3-EBB3EEE6C2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Sheet1!$D$2:$D$2</c:f>
              <c:numCache>
                <c:formatCode>0.00%</c:formatCode>
                <c:ptCount val="1"/>
                <c:pt idx="0">
                  <c:v>0.21110000000000001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77-4283-B9B3-EBB3EEE6C2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Somewhat satisfied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Sheet1!$E$2:$E$2</c:f>
              <c:numCache>
                <c:formatCode>0.00%</c:formatCode>
                <c:ptCount val="1"/>
                <c:pt idx="0">
                  <c:v>0.4667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77-4283-B9B3-EBB3EEE6C2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Very satisfied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Sheet1!$F$2:$F$2</c:f>
              <c:numCache>
                <c:formatCode>0.00%</c:formatCode>
                <c:ptCount val="1"/>
                <c:pt idx="0">
                  <c:v>0.21110000000000001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77-4283-B9B3-EBB3EEE6C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CE94-492A-AD8C-437117C85F6B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CE94-492A-AD8C-437117C85F6B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CE94-492A-AD8C-437117C85F6B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CE94-492A-AD8C-437117C85F6B}"/>
              </c:ext>
            </c:extLst>
          </c:dPt>
          <c:dPt>
            <c:idx val="4"/>
            <c:invertIfNegative val="0"/>
            <c:bubble3D val="0"/>
            <c:spPr>
              <a:solidFill>
                <a:srgbClr val="FF8B4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9-CE94-492A-AD8C-437117C85F6B}"/>
              </c:ext>
            </c:extLst>
          </c:dPt>
          <c:cat>
            <c:strRef>
              <c:f>Sheet1!$A$2:$A$6</c:f>
              <c:strCache>
                <c:ptCount val="5"/>
                <c:pt idx="0">
                  <c:v>We would likely leverage extension resources and artifacts they develop</c:v>
                </c:pt>
                <c:pt idx="1">
                  <c:v>We would likely attend extension skill-building workshops</c:v>
                </c:pt>
                <c:pt idx="2">
                  <c:v>We would likely participate in extension training, coaching, and mentoring</c:v>
                </c:pt>
                <c:pt idx="3">
                  <c:v>We would likely request their collaboration on research projects</c:v>
                </c:pt>
                <c:pt idx="4">
                  <c:v>Other/Unsure (please specify)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0.76919999999999999</c:v>
                </c:pt>
                <c:pt idx="1">
                  <c:v>0.70330000000000004</c:v>
                </c:pt>
                <c:pt idx="2">
                  <c:v>0.60440000000000005</c:v>
                </c:pt>
                <c:pt idx="3">
                  <c:v>0.37359999999999999</c:v>
                </c:pt>
                <c:pt idx="4">
                  <c:v>0.20880000000000001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94-492A-AD8C-437117C85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6573-45BF-AFF4-FC7397BD6779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6573-45BF-AFF4-FC7397BD6779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6573-45BF-AFF4-FC7397BD6779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6573-45BF-AFF4-FC7397BD6779}"/>
              </c:ext>
            </c:extLst>
          </c:dPt>
          <c:dPt>
            <c:idx val="4"/>
            <c:invertIfNegative val="0"/>
            <c:bubble3D val="0"/>
            <c:spPr>
              <a:solidFill>
                <a:srgbClr val="FF8B4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9-6573-45BF-AFF4-FC7397BD6779}"/>
              </c:ext>
            </c:extLst>
          </c:dPt>
          <c:dPt>
            <c:idx val="5"/>
            <c:invertIfNegative val="0"/>
            <c:bubble3D val="0"/>
            <c:spPr>
              <a:solidFill>
                <a:srgbClr val="7D5E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B-6573-45BF-AFF4-FC7397BD6779}"/>
              </c:ext>
            </c:extLst>
          </c:dPt>
          <c:dPt>
            <c:idx val="6"/>
            <c:invertIfNegative val="0"/>
            <c:bubble3D val="0"/>
            <c:spPr>
              <a:solidFill>
                <a:srgbClr val="D25F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D-6573-45BF-AFF4-FC7397BD6779}"/>
              </c:ext>
            </c:extLst>
          </c:dPt>
          <c:dPt>
            <c:idx val="7"/>
            <c:invertIfNegative val="0"/>
            <c:bubble3D val="0"/>
            <c:spPr>
              <a:solidFill>
                <a:srgbClr val="C7B879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F-6573-45BF-AFF4-FC7397BD6779}"/>
              </c:ext>
            </c:extLst>
          </c:dPt>
          <c:dPt>
            <c:idx val="8"/>
            <c:invertIfNegative val="0"/>
            <c:bubble3D val="0"/>
            <c:spPr>
              <a:solidFill>
                <a:srgbClr val="DB4D5C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1-6573-45BF-AFF4-FC7397BD6779}"/>
              </c:ext>
            </c:extLst>
          </c:dPt>
          <c:dPt>
            <c:idx val="9"/>
            <c:invertIfNegative val="0"/>
            <c:bubble3D val="0"/>
            <c:spPr>
              <a:solidFill>
                <a:srgbClr val="76808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3-6573-45BF-AFF4-FC7397BD6779}"/>
              </c:ext>
            </c:extLst>
          </c:dPt>
          <c:cat>
            <c:strRef>
              <c:f>Sheet1!$A$2:$A$11</c:f>
              <c:strCache>
                <c:ptCount val="10"/>
                <c:pt idx="0">
                  <c:v>Water (Drought) Management + Irrigation</c:v>
                </c:pt>
                <c:pt idx="1">
                  <c:v>Farm Business Management / Economics / Succession &amp; Estate Planning</c:v>
                </c:pt>
                <c:pt idx="2">
                  <c:v>Soil Health &amp; Fertility</c:v>
                </c:pt>
                <c:pt idx="3">
                  <c:v>Cropping Systems &amp; Regenerative Agriculture</c:v>
                </c:pt>
                <c:pt idx="4">
                  <c:v>Forage Agronomy</c:v>
                </c:pt>
                <c:pt idx="5">
                  <c:v>Insects / Entomology</c:v>
                </c:pt>
                <c:pt idx="6">
                  <c:v>Disease Management</c:v>
                </c:pt>
                <c:pt idx="7">
                  <c:v>Weed Management</c:v>
                </c:pt>
                <c:pt idx="8">
                  <c:v>Animal Health</c:v>
                </c:pt>
                <c:pt idx="9">
                  <c:v>Livestock Nutrition</c:v>
                </c:pt>
              </c:strCache>
            </c:strRef>
          </c:cat>
          <c:val>
            <c:numRef>
              <c:f>Sheet1!$B$2:$B$11</c:f>
              <c:numCache>
                <c:formatCode>0.00%</c:formatCode>
                <c:ptCount val="10"/>
                <c:pt idx="0">
                  <c:v>0.56979999999999997</c:v>
                </c:pt>
                <c:pt idx="1">
                  <c:v>0.55810000000000004</c:v>
                </c:pt>
                <c:pt idx="2">
                  <c:v>0.52329999999999999</c:v>
                </c:pt>
                <c:pt idx="3">
                  <c:v>0.51160000000000005</c:v>
                </c:pt>
                <c:pt idx="4">
                  <c:v>0.43020000000000003</c:v>
                </c:pt>
                <c:pt idx="5">
                  <c:v>0.3488</c:v>
                </c:pt>
                <c:pt idx="6">
                  <c:v>0.314</c:v>
                </c:pt>
                <c:pt idx="7">
                  <c:v>0.27910000000000001</c:v>
                </c:pt>
                <c:pt idx="8">
                  <c:v>0.25580000000000003</c:v>
                </c:pt>
                <c:pt idx="9">
                  <c:v>0.22090000000000001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573-45BF-AFF4-FC7397BD6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C746-4ADF-92E6-122E919CA7DA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C746-4ADF-92E6-122E919CA7DA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C746-4ADF-92E6-122E919CA7DA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C746-4ADF-92E6-122E919CA7DA}"/>
              </c:ext>
            </c:extLst>
          </c:dPt>
          <c:dPt>
            <c:idx val="4"/>
            <c:invertIfNegative val="0"/>
            <c:bubble3D val="0"/>
            <c:spPr>
              <a:solidFill>
                <a:srgbClr val="FF8B4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9-C746-4ADF-92E6-122E919CA7DA}"/>
              </c:ext>
            </c:extLst>
          </c:dPt>
          <c:cat>
            <c:strRef>
              <c:f>Sheet1!$A$2:$A$6</c:f>
              <c:strCache>
                <c:ptCount val="5"/>
                <c:pt idx="0">
                  <c:v>Knowledge Specialists are available to speak at producer conferences, field days, seminars and webinars</c:v>
                </c:pt>
                <c:pt idx="1">
                  <c:v>Knowledge Specialists develop and distribute vetted extension materials to our Extension Agents and producers</c:v>
                </c:pt>
                <c:pt idx="2">
                  <c:v>Knowledge Specialists serve as an accessible trusted source of current science-based practical information for our Extension Agents</c:v>
                </c:pt>
                <c:pt idx="3">
                  <c:v>Knowledge Specialists collaborate on research projects</c:v>
                </c:pt>
                <c:pt idx="4">
                  <c:v>Other/Unsure (please specify)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0.91210000000000002</c:v>
                </c:pt>
                <c:pt idx="1">
                  <c:v>0.80220000000000002</c:v>
                </c:pt>
                <c:pt idx="2">
                  <c:v>0.79120000000000001</c:v>
                </c:pt>
                <c:pt idx="3">
                  <c:v>0.46150000000000002</c:v>
                </c:pt>
                <c:pt idx="4">
                  <c:v>8.7900000000000006E-2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746-4ADF-92E6-122E919CA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1001-478C-95D6-CFB2541609AB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1001-478C-95D6-CFB2541609AB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1001-478C-95D6-CFB2541609AB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1001-478C-95D6-CFB2541609AB}"/>
              </c:ext>
            </c:extLst>
          </c:dPt>
          <c:dPt>
            <c:idx val="4"/>
            <c:invertIfNegative val="0"/>
            <c:bubble3D val="0"/>
            <c:spPr>
              <a:solidFill>
                <a:srgbClr val="FF8B4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9-1001-478C-95D6-CFB2541609AB}"/>
              </c:ext>
            </c:extLst>
          </c:dPt>
          <c:dPt>
            <c:idx val="5"/>
            <c:invertIfNegative val="0"/>
            <c:bubble3D val="0"/>
            <c:spPr>
              <a:solidFill>
                <a:srgbClr val="7D5E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B-1001-478C-95D6-CFB2541609AB}"/>
              </c:ext>
            </c:extLst>
          </c:dPt>
          <c:dPt>
            <c:idx val="6"/>
            <c:invertIfNegative val="0"/>
            <c:bubble3D val="0"/>
            <c:spPr>
              <a:solidFill>
                <a:srgbClr val="D25F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D-1001-478C-95D6-CFB2541609AB}"/>
              </c:ext>
            </c:extLst>
          </c:dPt>
          <c:dPt>
            <c:idx val="7"/>
            <c:invertIfNegative val="0"/>
            <c:bubble3D val="0"/>
            <c:spPr>
              <a:solidFill>
                <a:srgbClr val="C7B879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F-1001-478C-95D6-CFB2541609AB}"/>
              </c:ext>
            </c:extLst>
          </c:dPt>
          <c:cat>
            <c:strRef>
              <c:f>Sheet1!$A$2:$A$9</c:f>
              <c:strCache>
                <c:ptCount val="8"/>
                <c:pt idx="0">
                  <c:v>Help identify top producer challenges for a focused knowledge area (e.g. drought management) and develop intentional extension strategies to address</c:v>
                </c:pt>
                <c:pt idx="1">
                  <c:v>Share and receive leading knowledge and research, which is data-informed with lived experience</c:v>
                </c:pt>
                <c:pt idx="2">
                  <c:v>Collaboratively coordinate or participate in webinars and conferences, both for Extension Agents and producers</c:v>
                </c:pt>
                <c:pt idx="3">
                  <c:v>Share and receive effective extension tools, techniques and outcome-driven direction</c:v>
                </c:pt>
                <c:pt idx="4">
                  <c:v>Collaboratively develop and distribute knowledge artifacts and extension resources to leverage throughout the extension ecosystem</c:v>
                </c:pt>
                <c:pt idx="5">
                  <c:v>Empower coordinated feedback loop between Extension Agents and producers</c:v>
                </c:pt>
                <c:pt idx="6">
                  <c:v>Extension Agent networking, mentorship, and a safe space for testing ideas</c:v>
                </c:pt>
                <c:pt idx="7">
                  <c:v>Other/Unsure (please specify)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>
                  <c:v>0.75560000000000005</c:v>
                </c:pt>
                <c:pt idx="1">
                  <c:v>0.73329999999999995</c:v>
                </c:pt>
                <c:pt idx="2">
                  <c:v>0.7</c:v>
                </c:pt>
                <c:pt idx="3">
                  <c:v>0.68889999999999996</c:v>
                </c:pt>
                <c:pt idx="4">
                  <c:v>0.66669999999999996</c:v>
                </c:pt>
                <c:pt idx="5">
                  <c:v>0.57779999999999998</c:v>
                </c:pt>
                <c:pt idx="6">
                  <c:v>0.4667</c:v>
                </c:pt>
                <c:pt idx="7">
                  <c:v>0.1333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001-478C-95D6-CFB254160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9D30-48AA-8C6B-4D0E36FE38E7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9D30-48AA-8C6B-4D0E36FE38E7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9D30-48AA-8C6B-4D0E36FE38E7}"/>
              </c:ext>
            </c:extLst>
          </c:dPt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Unsure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0.54949999999999999</c:v>
                </c:pt>
                <c:pt idx="1">
                  <c:v>6.59E-2</c:v>
                </c:pt>
                <c:pt idx="2">
                  <c:v>0.3846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30-48AA-8C6B-4D0E36FE3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5023-4D6F-AA61-585352398BF6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5023-4D6F-AA61-585352398BF6}"/>
              </c:ext>
            </c:extLst>
          </c:dPt>
          <c:cat>
            <c:strRef>
              <c:f>Sheet1!$A$2:$A$3</c:f>
              <c:strCache>
                <c:ptCount val="2"/>
                <c:pt idx="0">
                  <c:v>Myself</c:v>
                </c:pt>
                <c:pt idx="1">
                  <c:v>My organization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0.75560000000000005</c:v>
                </c:pt>
                <c:pt idx="1">
                  <c:v>0.24440000000000001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23-4D6F-AA61-585352398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4871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005080"/>
            <a:ext cx="8229600" cy="3569013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627419"/>
            <a:ext cx="8229600" cy="2397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4" y="4811867"/>
            <a:ext cx="8229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7787252" cy="1234730"/>
          </a:xfr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6162" y="3729038"/>
            <a:ext cx="2938463" cy="385762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493" y="4811867"/>
            <a:ext cx="783929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58633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826" y="4811867"/>
            <a:ext cx="810658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81143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570" y="666350"/>
            <a:ext cx="5332506" cy="249144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7" y="4811867"/>
            <a:ext cx="819384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270516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570" y="666350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3" y="4811866"/>
            <a:ext cx="822959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1" r:id="rId3"/>
    <p:sldLayoutId id="2147483675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Feedback on proposed Alberta Cooperative Agricultural Extension Framework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Wednesday, March 27, 2024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Date Created: Thursday, March 07, 2024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91 (originally sent to 126 stakeholders)</a:t>
            </a:r>
            <a:endParaRPr dirty="0"/>
          </a:p>
        </p:txBody>
      </p:sp>
      <p:sp>
        <p:nvSpPr>
          <p:cNvPr id="4" name="Text Placa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Total Responses</a:t>
            </a:r>
            <a:endParaRPr dirty="0"/>
          </a:p>
        </p:txBody>
      </p:sp>
      <p:sp>
        <p:nvSpPr>
          <p:cNvPr id="5" name="Text Placa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Complete Responses: 91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Q1: How familiar are you with the proposed Alberta Cooperative Agricultural Extension Design, Implementation &amp; Pilot Framework?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91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407348"/>
              </p:ext>
            </p:extLst>
          </p:nvPr>
        </p:nvGraphicFramePr>
        <p:xfrm>
          <a:off x="1068480" y="1121659"/>
          <a:ext cx="7398719" cy="1758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Placeholder">
            <a:extLst>
              <a:ext uri="{FF2B5EF4-FFF2-40B4-BE49-F238E27FC236}">
                <a16:creationId xmlns:a16="http://schemas.microsoft.com/office/drawing/2014/main" id="{84A31D34-0320-EBB6-CFD9-129BFE294E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216609"/>
              </p:ext>
            </p:extLst>
          </p:nvPr>
        </p:nvGraphicFramePr>
        <p:xfrm>
          <a:off x="1097281" y="2990528"/>
          <a:ext cx="5404320" cy="147828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801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1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1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6120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5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50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Very familiar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15.38%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50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Somewhat familiar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60.44%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50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Not so familiar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18.68%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50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Not at all familiar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5.49%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120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5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-43749"/>
            <a:ext cx="8950112" cy="428102"/>
          </a:xfrm>
        </p:spPr>
        <p:txBody>
          <a:bodyPr>
            <a:normAutofit fontScale="90000"/>
          </a:bodyPr>
          <a:lstStyle/>
          <a:p>
            <a:r>
              <a:rPr lang="en-GB" dirty="0"/>
              <a:t>Q2: How satisfied are you with the Cooperative Extension framework design principles?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123322" y="373664"/>
            <a:ext cx="8229600" cy="23971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Answered: 90   Skipped: 1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644038"/>
              </p:ext>
            </p:extLst>
          </p:nvPr>
        </p:nvGraphicFramePr>
        <p:xfrm>
          <a:off x="471638" y="887780"/>
          <a:ext cx="7534831" cy="198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Placeholder">
            <a:extLst>
              <a:ext uri="{FF2B5EF4-FFF2-40B4-BE49-F238E27FC236}">
                <a16:creationId xmlns:a16="http://schemas.microsoft.com/office/drawing/2014/main" id="{E1BBBBA0-86A4-271C-151D-10E3EFA43D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784750"/>
              </p:ext>
            </p:extLst>
          </p:nvPr>
        </p:nvGraphicFramePr>
        <p:xfrm>
          <a:off x="567773" y="3114642"/>
          <a:ext cx="7329320" cy="80772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916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VERY DISSATISFIED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SOMEWHAT DISSATISFIED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NEUTRAL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SOMEWHAT SATISFIED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VERY SATISFIED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WEIGHTED AVERAGE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3.33%
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7.78%
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21.11%
19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46.67%
42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21.11%
19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3.74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Q2: How satisfied are you with the Cooperative Extension framework design principles?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123322" y="806796"/>
            <a:ext cx="8229600" cy="3708327"/>
          </a:xfrm>
        </p:spPr>
        <p:txBody>
          <a:bodyPr>
            <a:normAutofit/>
          </a:bodyPr>
          <a:lstStyle/>
          <a:p>
            <a:r>
              <a:rPr lang="en-GB" u="sng" dirty="0"/>
              <a:t>Feedback Themes: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/>
              <a:t>Concern re: capacity of existing Extension Agents – how will this system assist?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/>
              <a:t>How do we leverage existing Specialists – do we need to add new ones?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/>
              <a:t>Need to clearly communicate what new organization will do for industry (benefits)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/>
              <a:t>Fear of competing for $$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/>
              <a:t>Protecting brand autonomy is important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/>
              <a:t>Specialist availability at major events is key. A list of Specialists would be great!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/>
              <a:t>Alignment with regional priorities may be important</a:t>
            </a:r>
            <a:endParaRPr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Q3: How do you anticipate you or your organization will leverage the Extension Methodology Specialist’s knowledge, skills and services? (check all that apply)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91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954856"/>
              </p:ext>
            </p:extLst>
          </p:nvPr>
        </p:nvGraphicFramePr>
        <p:xfrm>
          <a:off x="210006" y="935908"/>
          <a:ext cx="8391479" cy="1945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Placeholder">
            <a:extLst>
              <a:ext uri="{FF2B5EF4-FFF2-40B4-BE49-F238E27FC236}">
                <a16:creationId xmlns:a16="http://schemas.microsoft.com/office/drawing/2014/main" id="{6AC0997C-D8A1-56AF-54F7-78672CB038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801054"/>
              </p:ext>
            </p:extLst>
          </p:nvPr>
        </p:nvGraphicFramePr>
        <p:xfrm>
          <a:off x="301884" y="3119008"/>
          <a:ext cx="8299602" cy="180918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5740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4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5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5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644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We would likely leverage extension resources and artifacts they develop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76.92%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437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We would likely attend extension skill-building workshops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70.33%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604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We would likely participate in extension training, coaching, and mentoring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60.44%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02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We would likely request their collaboration on research projects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37.36%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007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Other/Unsure (please specify)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20.88%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5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242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Q3: How do you anticipate you or your organization will leverage the Extension Methodology Specialist’s knowledge, skills and services? (check all that apply)</a:t>
            </a:r>
            <a:endParaRPr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5BB66957-72D1-856C-C294-1CF5DEB4E9DA}"/>
              </a:ext>
            </a:extLst>
          </p:cNvPr>
          <p:cNvSpPr txBox="1">
            <a:spLocks/>
          </p:cNvSpPr>
          <p:nvPr/>
        </p:nvSpPr>
        <p:spPr>
          <a:xfrm>
            <a:off x="123322" y="806796"/>
            <a:ext cx="8229600" cy="370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Feedback Themes: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Having Specialists in a non-biased entity is crucial!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Needs to be regionally accessible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Would like to direct local farmers to Specialists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Will use Specialist expertise &amp; resources to strengthen our internal extension resources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 encourage collaboration with researchers and see value in collaborating to develop extension resources - collaboration is the best!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Existing Extension Agent capacity – stretched thin – need to show how this will help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Niche industries may be difficult to find Specialists for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Fear this will increase competition for $$ / resources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Q4: What are the most critical gaps in knowledge Specialists that are needed in the Alberta agriculture extension ecosystem? (please select 3)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86   Skipped: 5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950441"/>
              </p:ext>
            </p:extLst>
          </p:nvPr>
        </p:nvGraphicFramePr>
        <p:xfrm>
          <a:off x="48016" y="867132"/>
          <a:ext cx="628521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Placeholder">
            <a:extLst>
              <a:ext uri="{FF2B5EF4-FFF2-40B4-BE49-F238E27FC236}">
                <a16:creationId xmlns:a16="http://schemas.microsoft.com/office/drawing/2014/main" id="{AF670CCB-F08A-8C67-9C57-2222FF48FF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37021"/>
              </p:ext>
            </p:extLst>
          </p:nvPr>
        </p:nvGraphicFramePr>
        <p:xfrm>
          <a:off x="5059728" y="1077231"/>
          <a:ext cx="3910839" cy="298903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33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Water (Drought) Management + Irrigation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56.98%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Farm Business Management / Economics / Succession &amp; Estate Planning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55.81%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302">
                <a:tc>
                  <a:txBody>
                    <a:bodyPr/>
                    <a:lstStyle/>
                    <a:p>
                      <a:pPr algn="l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Soil Health &amp; Fertility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52.33%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334">
                <a:tc>
                  <a:txBody>
                    <a:bodyPr/>
                    <a:lstStyle/>
                    <a:p>
                      <a:pPr algn="l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Cropping Systems &amp; Regenerative Agriculture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51.16%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Forage Agronomy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43.02%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270">
                <a:tc>
                  <a:txBody>
                    <a:bodyPr/>
                    <a:lstStyle/>
                    <a:p>
                      <a:pPr algn="l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Insects / Entomology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34.88%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176">
                <a:tc>
                  <a:txBody>
                    <a:bodyPr/>
                    <a:lstStyle/>
                    <a:p>
                      <a:pPr algn="l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Disease Management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31.40%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209">
                <a:tc>
                  <a:txBody>
                    <a:bodyPr/>
                    <a:lstStyle/>
                    <a:p>
                      <a:pPr algn="l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Weed Management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27.91%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614">
                <a:tc>
                  <a:txBody>
                    <a:bodyPr/>
                    <a:lstStyle/>
                    <a:p>
                      <a:pPr algn="l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Animal Health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25.58%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5520">
                <a:tc>
                  <a:txBody>
                    <a:bodyPr/>
                    <a:lstStyle/>
                    <a:p>
                      <a:pPr algn="l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Livestock Nutrition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22.09%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345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Q4: What are the most critical gaps in knowledge Specialists that are needed in the Alberta agriculture extension ecosystem? (please select 3)</a:t>
            </a:r>
            <a:endParaRPr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2E706B58-41AB-A1E0-CF39-336730D32AEA}"/>
              </a:ext>
            </a:extLst>
          </p:cNvPr>
          <p:cNvSpPr txBox="1">
            <a:spLocks/>
          </p:cNvSpPr>
          <p:nvPr/>
        </p:nvSpPr>
        <p:spPr>
          <a:xfrm>
            <a:off x="123322" y="806796"/>
            <a:ext cx="8229600" cy="370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Feedback Themes: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Emergency response preparation &amp; Security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Livestock &amp; Forage innovation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Livestock health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Pulse, crop and industrial hemp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Horticulture specialists, require expertise across water, climate, soil, crop mgmt.,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Navigating export changes and increasing product value add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Leadership training / farm mgmt.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Farm compensation programs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Mental health (may need to better market </a:t>
            </a:r>
            <a:r>
              <a:rPr lang="en-US" sz="1400" dirty="0" err="1"/>
              <a:t>AgKnow</a:t>
            </a:r>
            <a:r>
              <a:rPr lang="en-US" sz="1400" dirty="0"/>
              <a:t>?)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Align to regional needs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-15605"/>
            <a:ext cx="8229600" cy="548713"/>
          </a:xfrm>
        </p:spPr>
        <p:txBody>
          <a:bodyPr>
            <a:noAutofit/>
          </a:bodyPr>
          <a:lstStyle/>
          <a:p>
            <a:r>
              <a:rPr lang="en-GB" sz="1200" dirty="0"/>
              <a:t>Q5: With additional capacity of science-based knowledge Specialists that fill current critical gaps, how do you envision they provide the greatest benefit to producers you serve? (check all that apply)</a:t>
            </a:r>
            <a:endParaRPr sz="1200"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91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205856"/>
              </p:ext>
            </p:extLst>
          </p:nvPr>
        </p:nvGraphicFramePr>
        <p:xfrm>
          <a:off x="266008" y="905280"/>
          <a:ext cx="8479856" cy="171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Placeholder">
            <a:extLst>
              <a:ext uri="{FF2B5EF4-FFF2-40B4-BE49-F238E27FC236}">
                <a16:creationId xmlns:a16="http://schemas.microsoft.com/office/drawing/2014/main" id="{2983A0A9-E727-CE4A-2F35-E385CAC38C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2432229"/>
              </p:ext>
            </p:extLst>
          </p:nvPr>
        </p:nvGraphicFramePr>
        <p:xfrm>
          <a:off x="266008" y="2865262"/>
          <a:ext cx="8348604" cy="1944955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633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50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0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5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Knowledge Specialists are available to speak at producer conferences, field days, seminars and webinars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91.21%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555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Knowledge Specialists develop and distribute vetted extension materials to our Extension Agents and producers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80.22%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Knowledge Specialists serve as an accessible trusted source of current science-based practical information for our Extension Agents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79.12%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152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Knowledge Specialists collaborate on research projects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46.15%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444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Other/Unsure (please specify)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8.79%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5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278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41270"/>
            <a:ext cx="8229600" cy="548713"/>
          </a:xfrm>
        </p:spPr>
        <p:txBody>
          <a:bodyPr>
            <a:normAutofit/>
          </a:bodyPr>
          <a:lstStyle/>
          <a:p>
            <a:r>
              <a:rPr lang="en-GB" sz="1200" dirty="0"/>
              <a:t>Q5: With additional capacity of science-based knowledge Specialists that fill current critical gaps, how do you envision they provide the greatest benefit to producers you serve? (check all that apply)</a:t>
            </a:r>
            <a:endParaRPr sz="1200"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1D5FDAE2-B691-9AD0-0766-8954A6A9B185}"/>
              </a:ext>
            </a:extLst>
          </p:cNvPr>
          <p:cNvSpPr txBox="1">
            <a:spLocks/>
          </p:cNvSpPr>
          <p:nvPr/>
        </p:nvSpPr>
        <p:spPr>
          <a:xfrm>
            <a:off x="123322" y="806796"/>
            <a:ext cx="8229600" cy="370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Feedback Themes:</a:t>
            </a:r>
          </a:p>
          <a:p>
            <a:endParaRPr lang="en-US" sz="1800" b="0" i="0" u="none" strike="noStrike" baseline="0" dirty="0">
              <a:latin typeface="Liberatio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Assist in facilitating development/delivery of subject matter training to extension agents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Provide input on strategic producer needs and subject matter knowledge/connections to extension organizations that assists in development of their extension programs and services to producers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Need to ensure funded Specialists remain relevant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Be cautious about jumping on hot topics with little scientific justification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19395"/>
            <a:ext cx="8229600" cy="548713"/>
          </a:xfrm>
        </p:spPr>
        <p:txBody>
          <a:bodyPr>
            <a:normAutofit fontScale="90000"/>
          </a:bodyPr>
          <a:lstStyle/>
          <a:p>
            <a:r>
              <a:rPr lang="en-GB" dirty="0"/>
              <a:t>Q6: How do you anticipate you or your organization would benefit from participation in Communities of Extension (CoEs)? (check all that apply)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123322" y="566169"/>
            <a:ext cx="8229600" cy="23971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Answered: 90   Skipped: 1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87973"/>
              </p:ext>
            </p:extLst>
          </p:nvPr>
        </p:nvGraphicFramePr>
        <p:xfrm>
          <a:off x="183755" y="765283"/>
          <a:ext cx="8754613" cy="2104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Placeholder">
            <a:extLst>
              <a:ext uri="{FF2B5EF4-FFF2-40B4-BE49-F238E27FC236}">
                <a16:creationId xmlns:a16="http://schemas.microsoft.com/office/drawing/2014/main" id="{906F34F6-1F9A-AB5D-9E53-708D0342B5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9007836"/>
              </p:ext>
            </p:extLst>
          </p:nvPr>
        </p:nvGraphicFramePr>
        <p:xfrm>
          <a:off x="61253" y="2926518"/>
          <a:ext cx="8815044" cy="249998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73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5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882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Help identify top producer challenges for a focused knowledge area and develop intentional extension strategies to address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75.56%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905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Share and receive leading knowledge and research, which is data-informed with lived experience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73.33%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757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Collaboratively coordinate or participate in webinars and conferences, both for Extension Agents and producers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70.0%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38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Share and receive effective extension tools, techniques and outcome-driven direction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68.89%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Collaboratively develop and distribute knowledge artifacts and extension resources to leverage throughout the extension ecosystem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66.67%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5463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Empower coordinated feedback loop between Extension Agents and producers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57.78%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504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Extension Agent networking, mentorship, and a safe space for testing ideas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46.67%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Other/Unsure (please specify)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13.33%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5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425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Q6: How do you anticipate you or your organization would benefit from participation in Communities of Extension (CoEs)? (check all that apply)</a:t>
            </a:r>
            <a:endParaRPr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555FAD99-FEA9-37C5-825D-4AAFBBD9DA03}"/>
              </a:ext>
            </a:extLst>
          </p:cNvPr>
          <p:cNvSpPr txBox="1">
            <a:spLocks/>
          </p:cNvSpPr>
          <p:nvPr/>
        </p:nvSpPr>
        <p:spPr>
          <a:xfrm>
            <a:off x="123322" y="806796"/>
            <a:ext cx="8229600" cy="370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Feedback Themes:</a:t>
            </a:r>
          </a:p>
          <a:p>
            <a:endParaRPr lang="en-US" sz="1800" b="0" i="0" u="none" strike="noStrike" baseline="0" dirty="0">
              <a:latin typeface="Liberatio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Access to knowledgeable experts for development and delivery of effective extension programming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Connecting with crop extension in other areas for Alberta specific testing of concepts/practices that have proven successful elsewhere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 could provide specialty expertise to </a:t>
            </a:r>
            <a:r>
              <a:rPr lang="en-US" sz="1400" dirty="0" err="1"/>
              <a:t>CoEs</a:t>
            </a:r>
            <a:r>
              <a:rPr lang="en-US" sz="1400" dirty="0"/>
              <a:t> i.e. weed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Build networks / contacts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Q7: Will the proposed Cooperative Extension system improve the efficiency and/or effectiveness of you or your organization's extension efforts?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91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753257"/>
              </p:ext>
            </p:extLst>
          </p:nvPr>
        </p:nvGraphicFramePr>
        <p:xfrm>
          <a:off x="205632" y="1049659"/>
          <a:ext cx="8312726" cy="1741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Placeholder">
            <a:extLst>
              <a:ext uri="{FF2B5EF4-FFF2-40B4-BE49-F238E27FC236}">
                <a16:creationId xmlns:a16="http://schemas.microsoft.com/office/drawing/2014/main" id="{23BD201F-82E3-C404-3533-92A4662F29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152043"/>
              </p:ext>
            </p:extLst>
          </p:nvPr>
        </p:nvGraphicFramePr>
        <p:xfrm>
          <a:off x="362142" y="3145266"/>
          <a:ext cx="8221842" cy="134103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740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0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0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1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759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Yes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54.95%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180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6.59%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479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Unsure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38.46%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1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Q7: Will the proposed Cooperative Extension system improve the efficiency and/or effectiveness of you or your organization's extension efforts?</a:t>
            </a:r>
            <a:endParaRPr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47DF2E5-2CD5-DA5C-9D0C-E8C085E5B482}"/>
              </a:ext>
            </a:extLst>
          </p:cNvPr>
          <p:cNvSpPr txBox="1">
            <a:spLocks/>
          </p:cNvSpPr>
          <p:nvPr/>
        </p:nvSpPr>
        <p:spPr>
          <a:xfrm>
            <a:off x="123322" y="806796"/>
            <a:ext cx="8229600" cy="370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Feedback Themes:</a:t>
            </a:r>
          </a:p>
          <a:p>
            <a:endParaRPr lang="en-US" sz="1800" b="0" i="0" u="none" strike="noStrike" baseline="0" dirty="0">
              <a:latin typeface="Liberatio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May require more extension capacity internally to fully get benefit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Need to see what comes out of the pilot – need time to see results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Need to be Specialists that are not already readily available today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Help drive success with local / regional events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Dairy industry is small and diverse. Would be great if can compliment veterinarians &amp; nutritionists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More coordinated, long-term programs that have a lasting impact. </a:t>
            </a:r>
            <a:r>
              <a:rPr lang="en-US" sz="1400" dirty="0" err="1"/>
              <a:t>CoEs</a:t>
            </a:r>
            <a:r>
              <a:rPr lang="en-US" sz="1400" dirty="0"/>
              <a:t> could assist with that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The entire initiative will be dependent on effective communication between all entities to collaborate and improve efficiencies and effectiveness concerning extension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Depends on Specialists; their accessibility; and relevance to regional needs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Communication!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80645"/>
            <a:ext cx="8229600" cy="6631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Q8: What aspects of the proposed framework do you find most valuable or appealing?</a:t>
            </a:r>
            <a:endParaRPr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47DF2E5-2CD5-DA5C-9D0C-E8C085E5B482}"/>
              </a:ext>
            </a:extLst>
          </p:cNvPr>
          <p:cNvSpPr txBox="1">
            <a:spLocks/>
          </p:cNvSpPr>
          <p:nvPr/>
        </p:nvSpPr>
        <p:spPr>
          <a:xfrm>
            <a:off x="123322" y="806796"/>
            <a:ext cx="8229600" cy="370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Feedback Themes:</a:t>
            </a:r>
          </a:p>
          <a:p>
            <a:endParaRPr lang="en-US" sz="1800" b="0" i="0" u="none" strike="noStrike" baseline="0" dirty="0">
              <a:latin typeface="Liberatio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More (trusted sources) boots on the ground; access to expertise (for agents &amp; producers) + resources + training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Builds knowledge base and credibility with producers (high-grades our cooperative game)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A neutral, unbiased organization focused on extension coordination, collaboration and improvement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One place to go for trusted expertise + info (personnel + central repository)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Cross industry knowledge sharing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Coordinating producer needs &amp; focus on solutions to maximize impact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Targeted, strategic, intentional approach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Expensing training to universities and colleges re: next generation development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Long term funding for extension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Focus on extension methodology; growing extension as a discipline profession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34264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80645"/>
            <a:ext cx="8229600" cy="6631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Q9: What extension challenges are not adequately addressed by the proposed framework?</a:t>
            </a:r>
            <a:endParaRPr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47DF2E5-2CD5-DA5C-9D0C-E8C085E5B482}"/>
              </a:ext>
            </a:extLst>
          </p:cNvPr>
          <p:cNvSpPr txBox="1">
            <a:spLocks/>
          </p:cNvSpPr>
          <p:nvPr/>
        </p:nvSpPr>
        <p:spPr>
          <a:xfrm>
            <a:off x="123322" y="806796"/>
            <a:ext cx="8229600" cy="370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Feedback Themes:</a:t>
            </a:r>
          </a:p>
          <a:p>
            <a:endParaRPr lang="en-US" sz="1800" b="0" i="0" u="none" strike="noStrike" baseline="0" dirty="0">
              <a:latin typeface="Liberatio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Specialist availability in specific regions / ability to meet specific regional needs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Connecting producers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Whole farm approach (business </a:t>
            </a:r>
            <a:r>
              <a:rPr lang="en-US" sz="1400" dirty="0" err="1"/>
              <a:t>mgmt</a:t>
            </a:r>
            <a:r>
              <a:rPr lang="en-US" sz="1400" dirty="0"/>
              <a:t>, security, leadership / soft skills, retention, OH&amp;S, funding programs, succession planning)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Ensuring we use effective delivery methods (consider next gen agent / producer)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Ensuring board members are representative: x-industry and x-region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May be challenged to find the right Specialists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Capacity to participate / existing extension agents spread too thin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More / better operating funding for delivery extension organizations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Continued engagement plan as we move forward to build trust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81661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80645"/>
            <a:ext cx="8229600" cy="6631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Q10: How would you propose to best address the challenges stated in Question 9?</a:t>
            </a:r>
            <a:endParaRPr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47DF2E5-2CD5-DA5C-9D0C-E8C085E5B482}"/>
              </a:ext>
            </a:extLst>
          </p:cNvPr>
          <p:cNvSpPr txBox="1">
            <a:spLocks/>
          </p:cNvSpPr>
          <p:nvPr/>
        </p:nvSpPr>
        <p:spPr>
          <a:xfrm>
            <a:off x="123322" y="806796"/>
            <a:ext cx="8229600" cy="370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Feedback Themes:</a:t>
            </a:r>
          </a:p>
          <a:p>
            <a:endParaRPr lang="en-US" sz="1800" b="0" i="0" u="none" strike="noStrike" baseline="0" dirty="0">
              <a:latin typeface="Liberatio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Ensuring Working Group / Board are representative of x-industry + regions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Continued stakeholder engagement &amp; communications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More industry consultation re: gaps / needs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Specialists directly available to producers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Flexible solutions to best serve remote locations (participate + benefit)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Multi-disciplined horticulture specialists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More focus on supporting digital strategy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Leverage survey data from all member organizations (re: producer needs)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Continue to learn &amp; evolve from other cooperative extension models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Evidence of long-term government commitment; need to ensure resilience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More funding / support for existing extension organizations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10015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80645"/>
            <a:ext cx="8229600" cy="6631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Q11: What risks or challenges do you see in implementing the proposed Cooperative Extension system?</a:t>
            </a:r>
            <a:endParaRPr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47DF2E5-2CD5-DA5C-9D0C-E8C085E5B482}"/>
              </a:ext>
            </a:extLst>
          </p:cNvPr>
          <p:cNvSpPr txBox="1">
            <a:spLocks/>
          </p:cNvSpPr>
          <p:nvPr/>
        </p:nvSpPr>
        <p:spPr>
          <a:xfrm>
            <a:off x="123322" y="806796"/>
            <a:ext cx="8229600" cy="370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Feedback Themes:</a:t>
            </a:r>
          </a:p>
          <a:p>
            <a:endParaRPr lang="en-US" sz="1800" b="0" i="0" u="none" strike="noStrike" baseline="0" dirty="0">
              <a:latin typeface="Liberatio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Finding / retaining Specialists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Long-term, stable funding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Ensuring adequate regional coverage and access to services (addressing region specific needs)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Burn out of existing extension agents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Be careful this does not add another layer of bureaucracy or overreach mandate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Uptake / building trust / Extension Agent + Producer buy-in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Will take a lot of communication &amp; coordination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Smaller commodities / have-not communities without resources may be left out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May dilute funding for competing initiatives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Ensuring Producers see benefit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Showing quick wins early on will be crucial to building momentum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08707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80645"/>
            <a:ext cx="8229600" cy="6631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Q12: How would you recommend best addressing the risks or challenges stated in Question 11?</a:t>
            </a:r>
            <a:endParaRPr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47DF2E5-2CD5-DA5C-9D0C-E8C085E5B482}"/>
              </a:ext>
            </a:extLst>
          </p:cNvPr>
          <p:cNvSpPr txBox="1">
            <a:spLocks/>
          </p:cNvSpPr>
          <p:nvPr/>
        </p:nvSpPr>
        <p:spPr>
          <a:xfrm>
            <a:off x="123322" y="806796"/>
            <a:ext cx="8229600" cy="370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Feedback Themes:</a:t>
            </a:r>
          </a:p>
          <a:p>
            <a:endParaRPr lang="en-US" sz="1800" b="0" i="0" u="none" strike="noStrike" baseline="0" dirty="0">
              <a:latin typeface="Liberatio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Investing in communications, impact assessment &amp; reporting. Strategic, intentional, ongoing stakeholder engagement!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Continued industry consultation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More direct contact: Specialists </a:t>
            </a:r>
            <a:r>
              <a:rPr lang="en-US" sz="1400" dirty="0">
                <a:sym typeface="Wingdings" panose="05000000000000000000" pitchFamily="2" charset="2"/>
              </a:rPr>
              <a:t></a:t>
            </a:r>
            <a:r>
              <a:rPr lang="en-US" sz="1400" dirty="0"/>
              <a:t> Producers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Better integration research </a:t>
            </a:r>
            <a:r>
              <a:rPr lang="en-US" sz="1400" dirty="0">
                <a:sym typeface="Wingdings" panose="05000000000000000000" pitchFamily="2" charset="2"/>
              </a:rPr>
              <a:t> extension</a:t>
            </a: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Easily accessible artifact repository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Consider regional focus in designing </a:t>
            </a:r>
            <a:r>
              <a:rPr lang="en-US" sz="1400" dirty="0" err="1"/>
              <a:t>CoEs</a:t>
            </a: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Ensure WG + Board has appropriate industry + region representation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ym typeface="Wingdings" panose="05000000000000000000" pitchFamily="2" charset="2"/>
              </a:rPr>
              <a:t>Having solutions for smaller organizations who do not have capacity to participate in </a:t>
            </a:r>
            <a:r>
              <a:rPr lang="en-US" sz="1400" dirty="0" err="1">
                <a:sym typeface="Wingdings" panose="05000000000000000000" pitchFamily="2" charset="2"/>
              </a:rPr>
              <a:t>CoEs</a:t>
            </a:r>
            <a:endParaRPr lang="en-US" sz="1400" dirty="0">
              <a:sym typeface="Wingdings" panose="05000000000000000000" pitchFamily="2" charset="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ym typeface="Wingdings" panose="05000000000000000000" pitchFamily="2" charset="2"/>
              </a:rPr>
              <a:t>Long-term government funding commitment to attract and retain best talent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60105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Q15: The feedback shared here represents the views of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90   Skipped: 1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72907"/>
              </p:ext>
            </p:extLst>
          </p:nvPr>
        </p:nvGraphicFramePr>
        <p:xfrm>
          <a:off x="240632" y="1049659"/>
          <a:ext cx="7855325" cy="1466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Placeholder">
            <a:extLst>
              <a:ext uri="{FF2B5EF4-FFF2-40B4-BE49-F238E27FC236}">
                <a16:creationId xmlns:a16="http://schemas.microsoft.com/office/drawing/2014/main" id="{E19B8D08-281B-6435-2D1F-A429454C40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2401822"/>
              </p:ext>
            </p:extLst>
          </p:nvPr>
        </p:nvGraphicFramePr>
        <p:xfrm>
          <a:off x="790904" y="2748245"/>
          <a:ext cx="6999999" cy="1081797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33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1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899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Myself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75.56%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697">
                <a:tc>
                  <a:txBody>
                    <a:bodyPr/>
                    <a:lstStyle/>
                    <a:p>
                      <a:pPr algn="l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My organization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24.44%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1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</TotalTime>
  <Words>1893</Words>
  <Application>Microsoft Office PowerPoint</Application>
  <PresentationFormat>On-screen Show (16:9)</PresentationFormat>
  <Paragraphs>339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Liberation Sans</vt:lpstr>
      <vt:lpstr>Wingdings</vt:lpstr>
      <vt:lpstr>Data slides</vt:lpstr>
      <vt:lpstr>PowerPoint Presentation</vt:lpstr>
      <vt:lpstr>91 (originally sent to 126 stakeholders)</vt:lpstr>
      <vt:lpstr>Q1: How familiar are you with the proposed Alberta Cooperative Agricultural Extension Design, Implementation &amp; Pilot Framework?</vt:lpstr>
      <vt:lpstr>Q2: How satisfied are you with the Cooperative Extension framework design principles?</vt:lpstr>
      <vt:lpstr>Q2: How satisfied are you with the Cooperative Extension framework design principles?</vt:lpstr>
      <vt:lpstr>Q3: How do you anticipate you or your organization will leverage the Extension Methodology Specialist’s knowledge, skills and services? (check all that apply)</vt:lpstr>
      <vt:lpstr>Q3: How do you anticipate you or your organization will leverage the Extension Methodology Specialist’s knowledge, skills and services? (check all that apply)</vt:lpstr>
      <vt:lpstr>Q4: What are the most critical gaps in knowledge Specialists that are needed in the Alberta agriculture extension ecosystem? (please select 3)</vt:lpstr>
      <vt:lpstr>Q4: What are the most critical gaps in knowledge Specialists that are needed in the Alberta agriculture extension ecosystem? (please select 3)</vt:lpstr>
      <vt:lpstr>Q5: With additional capacity of science-based knowledge Specialists that fill current critical gaps, how do you envision they provide the greatest benefit to producers you serve? (check all that apply)</vt:lpstr>
      <vt:lpstr>Q5: With additional capacity of science-based knowledge Specialists that fill current critical gaps, how do you envision they provide the greatest benefit to producers you serve? (check all that apply)</vt:lpstr>
      <vt:lpstr>Q6: How do you anticipate you or your organization would benefit from participation in Communities of Extension (CoEs)? (check all that apply)</vt:lpstr>
      <vt:lpstr>Q6: How do you anticipate you or your organization would benefit from participation in Communities of Extension (CoEs)? (check all that apply)</vt:lpstr>
      <vt:lpstr>Q7: Will the proposed Cooperative Extension system improve the efficiency and/or effectiveness of you or your organization's extension efforts?</vt:lpstr>
      <vt:lpstr>Q7: Will the proposed Cooperative Extension system improve the efficiency and/or effectiveness of you or your organization's extension efforts?</vt:lpstr>
      <vt:lpstr>Q8: What aspects of the proposed framework do you find most valuable or appealing?</vt:lpstr>
      <vt:lpstr>Q9: What extension challenges are not adequately addressed by the proposed framework?</vt:lpstr>
      <vt:lpstr>Q10: How would you propose to best address the challenges stated in Question 9?</vt:lpstr>
      <vt:lpstr>Q11: What risks or challenges do you see in implementing the proposed Cooperative Extension system?</vt:lpstr>
      <vt:lpstr>Q12: How would you recommend best addressing the risks or challenges stated in Question 11?</vt:lpstr>
      <vt:lpstr>Q15: The feedback shared here represents the views of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Preugschas</dc:creator>
  <cp:lastModifiedBy>Walter Preugschas</cp:lastModifiedBy>
  <cp:revision>2</cp:revision>
  <dcterms:modified xsi:type="dcterms:W3CDTF">2024-04-03T15:13:41Z</dcterms:modified>
</cp:coreProperties>
</file>